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35"/>
  </p:notesMasterIdLst>
  <p:sldIdLst>
    <p:sldId id="288" r:id="rId2"/>
    <p:sldId id="287" r:id="rId3"/>
    <p:sldId id="257" r:id="rId4"/>
    <p:sldId id="258" r:id="rId5"/>
    <p:sldId id="259" r:id="rId6"/>
    <p:sldId id="261" r:id="rId7"/>
    <p:sldId id="260" r:id="rId8"/>
    <p:sldId id="264" r:id="rId9"/>
    <p:sldId id="265" r:id="rId10"/>
    <p:sldId id="263" r:id="rId11"/>
    <p:sldId id="27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7" r:id="rId23"/>
    <p:sldId id="291" r:id="rId24"/>
    <p:sldId id="278" r:id="rId25"/>
    <p:sldId id="279" r:id="rId26"/>
    <p:sldId id="290" r:id="rId27"/>
    <p:sldId id="280" r:id="rId28"/>
    <p:sldId id="281" r:id="rId29"/>
    <p:sldId id="282" r:id="rId30"/>
    <p:sldId id="283" r:id="rId31"/>
    <p:sldId id="284" r:id="rId32"/>
    <p:sldId id="285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C6CA-7C26-4EBB-80E3-153D4DC08755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F2253-8AE6-4BA1-B8E7-2B286B951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B0A0-B5EB-4EA8-A8CB-45D5DD462C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2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4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9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6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5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 rtl="0">
              <a:defRPr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26035" y="3420493"/>
            <a:ext cx="1339931" cy="13399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rtl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0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2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9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rumology.com/scrum-and-fixed-price-contrac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kgap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smart.co.uk/white-papers/chaos-report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q.com/articles/standish-chaos-2015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smirnov@mmtr.ru" TargetMode="External"/><Relationship Id="rId2" Type="http://schemas.openxmlformats.org/officeDocument/2006/relationships/hyperlink" Target="http://www.msmirn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03"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0" y="4546600"/>
            <a:ext cx="12192000" cy="2311249"/>
            <a:chOff x="0" y="3028950"/>
            <a:chExt cx="9144000" cy="2114437"/>
          </a:xfrm>
          <a:solidFill>
            <a:srgbClr val="751A11"/>
          </a:solidFill>
        </p:grpSpPr>
        <p:sp>
          <p:nvSpPr>
            <p:cNvPr id="8" name="Rectangle 7"/>
            <p:cNvSpPr/>
            <p:nvPr/>
          </p:nvSpPr>
          <p:spPr>
            <a:xfrm>
              <a:off x="0" y="3028950"/>
              <a:ext cx="9144000" cy="211443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028950"/>
              <a:ext cx="9144000" cy="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5600" y="4841364"/>
            <a:ext cx="11480800" cy="147732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rPr>
              <a:t>Краткие рекомендации по оценке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21288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Получение </a:t>
            </a:r>
            <a:r>
              <a:rPr lang="ru-RU" dirty="0"/>
              <a:t>вводной информации от </a:t>
            </a:r>
            <a:r>
              <a:rPr lang="ru-RU" dirty="0" smtClean="0"/>
              <a:t>заказчика– </a:t>
            </a:r>
            <a:br>
              <a:rPr lang="ru-RU" dirty="0" smtClean="0"/>
            </a:br>
            <a:r>
              <a:rPr lang="ru-RU" dirty="0" smtClean="0"/>
              <a:t>с каких вопросов надо начать оценку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647402"/>
            <a:ext cx="10018713" cy="441353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Сколько времени </a:t>
            </a:r>
            <a:r>
              <a:rPr lang="ru-RU" dirty="0"/>
              <a:t>есть </a:t>
            </a:r>
            <a:r>
              <a:rPr lang="ru-RU" dirty="0" smtClean="0"/>
              <a:t>на оценку проекта? </a:t>
            </a:r>
            <a:br>
              <a:rPr lang="ru-RU" dirty="0" smtClean="0"/>
            </a:br>
            <a:r>
              <a:rPr lang="ru-RU" dirty="0" smtClean="0"/>
              <a:t>Чем меньше времени – тем </a:t>
            </a:r>
            <a:r>
              <a:rPr lang="ru-RU" dirty="0"/>
              <a:t>оценка будет </a:t>
            </a:r>
            <a:r>
              <a:rPr lang="ru-RU" dirty="0" smtClean="0"/>
              <a:t>грубее.</a:t>
            </a:r>
          </a:p>
          <a:p>
            <a:r>
              <a:rPr lang="ru-RU" dirty="0" smtClean="0"/>
              <a:t>Уточнить вид проекта – новый продукт, развитие старого продукта, внедрение и т.п.</a:t>
            </a:r>
          </a:p>
          <a:p>
            <a:r>
              <a:rPr lang="ru-RU" dirty="0" smtClean="0"/>
              <a:t>Цели проекта с точки зрения бизнеса</a:t>
            </a:r>
            <a:r>
              <a:rPr lang="en-US" dirty="0" smtClean="0"/>
              <a:t> (</a:t>
            </a:r>
            <a:r>
              <a:rPr lang="ru-RU" dirty="0" smtClean="0"/>
              <a:t>или экономические предпосылки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Как оформлены требования? Есть ли ТЗ? У кого сосредоточены знания? Есть ли к ним доступ?</a:t>
            </a:r>
            <a:endParaRPr lang="en-US" dirty="0" smtClean="0"/>
          </a:p>
          <a:p>
            <a:r>
              <a:rPr lang="ru-RU" dirty="0" smtClean="0"/>
              <a:t>Если есть возможность – привлекаем аналитика. Аналитик изучает ТЗ и другие документы, задает уточняющие вопросы, заполняет пробелы. На выходе у аналитика – функциональная декомпозиция</a:t>
            </a:r>
            <a:r>
              <a:rPr lang="en-US" dirty="0" smtClean="0"/>
              <a:t> </a:t>
            </a:r>
            <a:r>
              <a:rPr lang="ru-RU" dirty="0" smtClean="0"/>
              <a:t>и нефункциональные требования.</a:t>
            </a:r>
          </a:p>
          <a:p>
            <a:r>
              <a:rPr lang="ru-RU" dirty="0" smtClean="0"/>
              <a:t>Что заказчик хочет получить от нас на выходе? </a:t>
            </a:r>
            <a:br>
              <a:rPr lang="ru-RU" dirty="0" smtClean="0"/>
            </a:br>
            <a:r>
              <a:rPr lang="ru-RU" dirty="0" smtClean="0"/>
              <a:t>Иными словами – что мы ему должны в конце проекта передать и как будет проходить приемка результатов проекта?</a:t>
            </a:r>
          </a:p>
          <a:p>
            <a:r>
              <a:rPr lang="ru-RU" dirty="0" smtClean="0"/>
              <a:t>Какие ограничения есть у проекта со стороны заказчика по срокам, бюджету, качеству и т.п.?</a:t>
            </a:r>
          </a:p>
          <a:p>
            <a:r>
              <a:rPr lang="ru-RU" dirty="0" smtClean="0"/>
              <a:t>Кто будет затронут результатами и ходом проекта? Заинтересованные стороны?</a:t>
            </a:r>
          </a:p>
          <a:p>
            <a:r>
              <a:rPr lang="ru-RU" dirty="0"/>
              <a:t>Вид оплаты проекта – </a:t>
            </a:r>
            <a:r>
              <a:rPr lang="en-US" dirty="0" err="1"/>
              <a:t>FixPrice</a:t>
            </a:r>
            <a:r>
              <a:rPr lang="en-US" dirty="0"/>
              <a:t>, T&amp;M, </a:t>
            </a:r>
            <a:r>
              <a:rPr lang="ru-RU" dirty="0"/>
              <a:t>комбинированный тип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133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/>
              <a:t>Собственно выполнение </a:t>
            </a:r>
            <a:r>
              <a:rPr lang="ru-RU" dirty="0" smtClean="0"/>
              <a:t>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38868"/>
              </p:ext>
            </p:extLst>
          </p:nvPr>
        </p:nvGraphicFramePr>
        <p:xfrm>
          <a:off x="1484309" y="1552575"/>
          <a:ext cx="10018713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Маленький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Большой проект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Мало времени на оценку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Спрашиваем мнение эксперта</a:t>
                      </a:r>
                      <a:r>
                        <a:rPr lang="ru-RU" baseline="0" dirty="0" smtClean="0"/>
                        <a:t> о рамках возможных трудозатрат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Разбиваем</a:t>
                      </a:r>
                      <a:r>
                        <a:rPr lang="ru-RU" sz="1400" baseline="0" dirty="0" smtClean="0"/>
                        <a:t> проект на крупные функциональные блоки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(привлекаем аналитика)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Поверхностно оцениваем каждый блок, применяя экспертную оценку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Договариваемся об уточнении оценки по ходу работы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Много времени на оценку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Составляем детальный перечень работ на весь проект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Распределяем задачи</a:t>
                      </a:r>
                      <a:r>
                        <a:rPr lang="ru-RU" baseline="0" dirty="0" smtClean="0"/>
                        <a:t> по ролям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Отдаем каждую задачу на оценку эксперту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В качестве предварительного</a:t>
                      </a:r>
                      <a:r>
                        <a:rPr lang="ru-RU" sz="1400" baseline="0" dirty="0" smtClean="0"/>
                        <a:t> этапа проводим платное исследование, составляем детальное ТЗ (это тоже отдельный проект)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Делим проект на этапы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Примерно оцениваем каждый этап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Договариваемся об уточнении оценки перед каждым этапом</a:t>
                      </a:r>
                      <a:endParaRPr lang="en-US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Согласовываем рамочную общую оценку и точную оценку первого этапа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4513" y="6149947"/>
            <a:ext cx="720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больше проект – тем меньше обязательств должна нести оценка!!!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2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709565"/>
            <a:ext cx="10018713" cy="1081635"/>
          </a:xfrm>
        </p:spPr>
        <p:txBody>
          <a:bodyPr/>
          <a:lstStyle/>
          <a:p>
            <a:r>
              <a:rPr lang="ru-RU" dirty="0" smtClean="0"/>
              <a:t>Способ применим для быстрой грубой оценки небольших задач и запросов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37" y="1133475"/>
            <a:ext cx="7620327" cy="32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372273"/>
            <a:ext cx="10018713" cy="5206552"/>
          </a:xfrm>
        </p:spPr>
        <p:txBody>
          <a:bodyPr>
            <a:normAutofit/>
          </a:bodyPr>
          <a:lstStyle/>
          <a:p>
            <a:r>
              <a:rPr lang="en-US" dirty="0"/>
              <a:t>PERT - </a:t>
            </a:r>
            <a:r>
              <a:rPr lang="en-US" dirty="0" smtClean="0"/>
              <a:t>Project </a:t>
            </a:r>
            <a:r>
              <a:rPr lang="en-US" dirty="0"/>
              <a:t>Evaluation and Review </a:t>
            </a:r>
            <a:r>
              <a:rPr lang="en-US" dirty="0" smtClean="0"/>
              <a:t>Technique – </a:t>
            </a:r>
            <a:r>
              <a:rPr lang="ru-RU" dirty="0" smtClean="0"/>
              <a:t>методика для оценки длительности и трудозатрат проектов</a:t>
            </a:r>
            <a:r>
              <a:rPr lang="ru-RU" dirty="0"/>
              <a:t>, разработана по заказу </a:t>
            </a:r>
            <a:r>
              <a:rPr lang="ru-RU" dirty="0" smtClean="0"/>
              <a:t>ВМС США в 1958г. (диаграмма </a:t>
            </a:r>
            <a:r>
              <a:rPr lang="ru-RU" dirty="0" err="1" smtClean="0"/>
              <a:t>Ганта</a:t>
            </a:r>
            <a:r>
              <a:rPr lang="ru-RU" dirty="0" smtClean="0"/>
              <a:t> – тоже часть </a:t>
            </a:r>
            <a:r>
              <a:rPr lang="en-US" dirty="0" smtClean="0"/>
              <a:t>PERT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Основные понятия </a:t>
            </a:r>
            <a:r>
              <a:rPr lang="en-US" dirty="0" smtClean="0"/>
              <a:t>PERT</a:t>
            </a:r>
          </a:p>
          <a:p>
            <a:pPr lvl="1"/>
            <a:r>
              <a:rPr lang="ru-RU" dirty="0" smtClean="0"/>
              <a:t>Оценка трудозатрат</a:t>
            </a:r>
            <a:r>
              <a:rPr lang="en-US" dirty="0" smtClean="0"/>
              <a:t> </a:t>
            </a:r>
            <a:r>
              <a:rPr lang="ru-RU" dirty="0" smtClean="0"/>
              <a:t>каждой задачи или функционального блока выполняется три раза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ptimistic time (O) – </a:t>
            </a:r>
            <a:r>
              <a:rPr lang="ru-RU" dirty="0" smtClean="0"/>
              <a:t>оптимистическая оценка</a:t>
            </a:r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en-US" dirty="0" smtClean="0"/>
              <a:t>essimistic time (P)</a:t>
            </a:r>
            <a:r>
              <a:rPr lang="ru-RU" dirty="0" smtClean="0"/>
              <a:t> – пессимистическая оценка</a:t>
            </a:r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likely </a:t>
            </a:r>
            <a:r>
              <a:rPr lang="en-US" dirty="0" smtClean="0"/>
              <a:t>time (M)</a:t>
            </a:r>
            <a:r>
              <a:rPr lang="ru-RU" dirty="0" smtClean="0"/>
              <a:t> – наиболее вероятная оценка</a:t>
            </a:r>
          </a:p>
          <a:p>
            <a:pPr lvl="2"/>
            <a:r>
              <a:rPr lang="ru-RU" dirty="0" smtClean="0"/>
              <a:t>Основная мысль – оценка имеет вероятностную природу!</a:t>
            </a:r>
          </a:p>
          <a:p>
            <a:pPr lvl="2"/>
            <a:r>
              <a:rPr lang="ru-RU" dirty="0" smtClean="0"/>
              <a:t>«</a:t>
            </a:r>
            <a:r>
              <a:rPr lang="en-US" i="1" dirty="0" smtClean="0"/>
              <a:t>Beware </a:t>
            </a:r>
            <a:r>
              <a:rPr lang="en-US" i="1" dirty="0"/>
              <a:t>fixed-price, fixed-scope </a:t>
            </a:r>
            <a:r>
              <a:rPr lang="en-US" i="1" dirty="0" smtClean="0"/>
              <a:t>contracts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http://scrumology.com/scrum-and-fixed-price-contracts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 по </a:t>
            </a:r>
            <a:r>
              <a:rPr lang="en-US" dirty="0" smtClean="0"/>
              <a:t>PERT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3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13780" y="566737"/>
                <a:ext cx="10018713" cy="4976012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Результаты оценки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одной задачи</a:t>
                </a:r>
                <a:endParaRPr lang="ru-RU" dirty="0"/>
              </a:p>
              <a:p>
                <a:pPr lvl="1"/>
                <a:r>
                  <a:rPr lang="ru-RU" dirty="0"/>
                  <a:t>Ожидаемые трудозатраты</a:t>
                </a:r>
                <a:r>
                  <a:rPr lang="en-US" dirty="0"/>
                  <a:t> - Expected time (TE)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ru-RU" dirty="0" smtClean="0"/>
                  <a:t>Стандартное отклонение – </a:t>
                </a:r>
                <a:r>
                  <a:rPr lang="en-US" dirty="0" smtClean="0"/>
                  <a:t>Standard Deviation (SD)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𝑆𝐷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3780" y="566737"/>
                <a:ext cx="10018713" cy="4976012"/>
              </a:xfrm>
              <a:blipFill rotWithShape="0">
                <a:blip r:embed="rId2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 по </a:t>
            </a:r>
            <a:r>
              <a:rPr lang="en-US" dirty="0" smtClean="0"/>
              <a:t>PERT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1971084"/>
                <a:ext cx="10018713" cy="3124201"/>
              </a:xfrm>
            </p:spPr>
            <p:txBody>
              <a:bodyPr/>
              <a:lstStyle/>
              <a:p>
                <a:r>
                  <a:rPr lang="ru-RU" dirty="0" smtClean="0"/>
                  <a:t>Результаты оценки всего проекта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𝑅𝑎𝑛𝑔𝑒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70%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𝑅𝑎𝑛𝑔𝑒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1971084"/>
                <a:ext cx="10018713" cy="3124201"/>
              </a:xfrm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 по </a:t>
            </a:r>
            <a:r>
              <a:rPr lang="en-US" dirty="0" smtClean="0"/>
              <a:t>PERT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трудозатраты по </a:t>
            </a:r>
            <a:r>
              <a:rPr lang="en-US" dirty="0" smtClean="0"/>
              <a:t>PERT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40" y="1133476"/>
            <a:ext cx="10060787" cy="5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699917"/>
            <a:ext cx="10018713" cy="26294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Метод критического пути помогает нам определить длительность проекта</a:t>
            </a:r>
          </a:p>
          <a:p>
            <a:r>
              <a:rPr lang="ru-RU" dirty="0"/>
              <a:t>Критический путь - наиболее </a:t>
            </a:r>
            <a:r>
              <a:rPr lang="ru-RU" dirty="0" smtClean="0"/>
              <a:t>длительная последовательность </a:t>
            </a:r>
            <a:r>
              <a:rPr lang="ru-RU" dirty="0"/>
              <a:t>задач от начала проекта до его окончания с учетом их </a:t>
            </a:r>
            <a:r>
              <a:rPr lang="ru-RU" dirty="0" smtClean="0"/>
              <a:t>взаимосвязей</a:t>
            </a:r>
          </a:p>
          <a:p>
            <a:r>
              <a:rPr lang="ru-RU" dirty="0" smtClean="0"/>
              <a:t>Критический путь строится на основе диаграммы </a:t>
            </a:r>
            <a:r>
              <a:rPr lang="ru-RU" dirty="0" err="1" smtClean="0"/>
              <a:t>Ганта</a:t>
            </a:r>
            <a:r>
              <a:rPr lang="ru-RU" dirty="0" smtClean="0"/>
              <a:t> либо сетевой диаграммы</a:t>
            </a:r>
          </a:p>
          <a:p>
            <a:r>
              <a:rPr lang="ru-RU" dirty="0" smtClean="0"/>
              <a:t>Критических путей в одном проекте может быть несколько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длительность по </a:t>
            </a:r>
            <a:r>
              <a:rPr lang="en-US" dirty="0" smtClean="0"/>
              <a:t>PERT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длительность по </a:t>
            </a:r>
            <a:r>
              <a:rPr lang="en-US" dirty="0" smtClean="0"/>
              <a:t>PERT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09" y="1598850"/>
            <a:ext cx="10257964" cy="31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75963"/>
          </a:xfrm>
        </p:spPr>
        <p:txBody>
          <a:bodyPr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301" y="708726"/>
            <a:ext cx="7165692" cy="3124201"/>
          </a:xfrm>
        </p:spPr>
        <p:txBody>
          <a:bodyPr/>
          <a:lstStyle/>
          <a:p>
            <a:r>
              <a:rPr lang="ru-RU" dirty="0"/>
              <a:t>Михаил Смирнов</a:t>
            </a:r>
          </a:p>
          <a:p>
            <a:r>
              <a:rPr lang="ru-RU" dirty="0"/>
              <a:t>Руководитель проектного офиса ММТР</a:t>
            </a:r>
          </a:p>
          <a:p>
            <a:r>
              <a:rPr lang="ru-RU" dirty="0" smtClean="0"/>
              <a:t>14 лет опыта в управлении проектами</a:t>
            </a:r>
          </a:p>
          <a:p>
            <a:r>
              <a:rPr lang="ru-RU" dirty="0" smtClean="0"/>
              <a:t>В компании с 2003 года</a:t>
            </a:r>
            <a:endParaRPr lang="ru-RU" dirty="0"/>
          </a:p>
        </p:txBody>
      </p:sp>
      <p:pic>
        <p:nvPicPr>
          <p:cNvPr id="1028" name="Picture 4" descr="https://scontent.xx.fbcdn.net/hphotos-prn2/v/t1.0-9/10404497_823189507743267_2848202095121856990_n.jpg?oh=8dcf4f3ed009fa9ebcbdd01f429ccef4&amp;oe=578884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400106"/>
            <a:ext cx="3218798" cy="3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675929" y="5533754"/>
            <a:ext cx="5733402" cy="110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«Любой проект настолько хорош, насколько хорош его план» </a:t>
            </a:r>
          </a:p>
          <a:p>
            <a:pPr marL="0" indent="0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dirty="0" smtClean="0"/>
              <a:t>Charles Fishman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Lyndon Johnson Space Center Shuttle Software Group,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"They Write the Right Stuff".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84309" y="0"/>
            <a:ext cx="10018713" cy="1133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2. Собственно выполнение оценки – </a:t>
            </a:r>
            <a:br>
              <a:rPr lang="ru-RU" dirty="0" smtClean="0"/>
            </a:br>
            <a:r>
              <a:rPr lang="ru-RU" dirty="0" smtClean="0"/>
              <a:t>оцениваем длительность по </a:t>
            </a:r>
            <a:r>
              <a:rPr lang="en-US" dirty="0" smtClean="0"/>
              <a:t>PERT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23" y="2202593"/>
            <a:ext cx="9513742" cy="30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7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951487"/>
            <a:ext cx="10018713" cy="5238920"/>
          </a:xfrm>
        </p:spPr>
        <p:txBody>
          <a:bodyPr>
            <a:normAutofit/>
          </a:bodyPr>
          <a:lstStyle/>
          <a:p>
            <a:r>
              <a:rPr lang="ru-RU" dirty="0" smtClean="0"/>
              <a:t>По статистике при хорошем выявлении рисков плановые трудозатраты проекта увеличиваются </a:t>
            </a:r>
            <a:r>
              <a:rPr lang="ru-RU" dirty="0"/>
              <a:t>в среднем на </a:t>
            </a:r>
            <a:r>
              <a:rPr lang="ru-RU" dirty="0" smtClean="0"/>
              <a:t>25% </a:t>
            </a:r>
            <a:br>
              <a:rPr lang="ru-RU" dirty="0" smtClean="0"/>
            </a:br>
            <a:r>
              <a:rPr lang="ru-RU" dirty="0" smtClean="0"/>
              <a:t>Источник: </a:t>
            </a:r>
            <a:r>
              <a:rPr lang="en-US" dirty="0" smtClean="0">
                <a:hlinkClick r:id="rId2"/>
              </a:rPr>
              <a:t>www.riskgap.ru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Проработка рисков увеличивает шансы проекта на успех</a:t>
            </a:r>
          </a:p>
          <a:p>
            <a:r>
              <a:rPr lang="ru-RU" dirty="0" smtClean="0"/>
              <a:t>В проработке рисков должны участвовать все ключевые сотрудники, а не только РП!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Риски должны включаться </a:t>
            </a:r>
            <a:r>
              <a:rPr lang="ru-RU" dirty="0"/>
              <a:t>в проектное </a:t>
            </a:r>
            <a:r>
              <a:rPr lang="ru-RU" dirty="0" smtClean="0"/>
              <a:t>предложение</a:t>
            </a:r>
            <a:r>
              <a:rPr lang="en-US" dirty="0" smtClean="0"/>
              <a:t> – </a:t>
            </a:r>
            <a:r>
              <a:rPr lang="ru-RU" dirty="0" smtClean="0"/>
              <a:t>заказчик должен их видеть</a:t>
            </a:r>
            <a:endParaRPr lang="ru-RU" dirty="0"/>
          </a:p>
          <a:p>
            <a:r>
              <a:rPr lang="ru-RU" dirty="0" smtClean="0"/>
              <a:t>Риски сложно продать заказчику, особенно когда он хочет заранее</a:t>
            </a:r>
            <a:r>
              <a:rPr lang="en-US" dirty="0" smtClean="0"/>
              <a:t> </a:t>
            </a:r>
            <a:r>
              <a:rPr lang="ru-RU" dirty="0" smtClean="0"/>
              <a:t>зафиксировать стоимость – </a:t>
            </a:r>
            <a:r>
              <a:rPr lang="en-US" dirty="0" smtClean="0"/>
              <a:t>Fix</a:t>
            </a:r>
            <a:r>
              <a:rPr lang="ru-RU" dirty="0" smtClean="0"/>
              <a:t> </a:t>
            </a:r>
            <a:r>
              <a:rPr lang="en-US" dirty="0" smtClean="0"/>
              <a:t>Price</a:t>
            </a:r>
            <a:r>
              <a:rPr lang="ru-RU" dirty="0" smtClean="0"/>
              <a:t> и </a:t>
            </a:r>
            <a:r>
              <a:rPr lang="en-US" dirty="0" smtClean="0"/>
              <a:t>Fixed scope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Прокачивайте навыки ведения переговоров.</a:t>
            </a:r>
          </a:p>
          <a:p>
            <a:r>
              <a:rPr lang="ru-RU" dirty="0" smtClean="0"/>
              <a:t>«</a:t>
            </a:r>
            <a:r>
              <a:rPr lang="en-US" i="1" dirty="0"/>
              <a:t>Beware fixed-price, fixed-scope contracts</a:t>
            </a:r>
            <a:r>
              <a:rPr lang="ru-RU" dirty="0"/>
              <a:t>»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3. Прорабатываем риски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388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784" y="6388870"/>
            <a:ext cx="455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Основная причина – дефицит мотивации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41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197621"/>
            <a:ext cx="10018713" cy="5154627"/>
          </a:xfrm>
        </p:spPr>
        <p:txBody>
          <a:bodyPr/>
          <a:lstStyle/>
          <a:p>
            <a:r>
              <a:rPr lang="ru-RU" dirty="0" smtClean="0"/>
              <a:t>Номер риска</a:t>
            </a:r>
          </a:p>
          <a:p>
            <a:r>
              <a:rPr lang="ru-RU" dirty="0" smtClean="0"/>
              <a:t>Описание в виде предположения</a:t>
            </a:r>
          </a:p>
          <a:p>
            <a:r>
              <a:rPr lang="ru-RU" dirty="0" smtClean="0"/>
              <a:t>Вероятность</a:t>
            </a:r>
          </a:p>
          <a:p>
            <a:r>
              <a:rPr lang="ru-RU" dirty="0" smtClean="0"/>
              <a:t>Возможный урон </a:t>
            </a:r>
          </a:p>
          <a:p>
            <a:r>
              <a:rPr lang="ru-RU" dirty="0" smtClean="0"/>
              <a:t>Приоритет устранения</a:t>
            </a:r>
          </a:p>
          <a:p>
            <a:r>
              <a:rPr lang="ru-RU" dirty="0" smtClean="0"/>
              <a:t>План предотвращения</a:t>
            </a:r>
          </a:p>
          <a:p>
            <a:r>
              <a:rPr lang="ru-RU" dirty="0" smtClean="0"/>
              <a:t>Трудозатраты на предотвращение</a:t>
            </a:r>
          </a:p>
          <a:p>
            <a:r>
              <a:rPr lang="ru-RU" dirty="0" smtClean="0"/>
              <a:t>План реагирования</a:t>
            </a:r>
          </a:p>
          <a:p>
            <a:r>
              <a:rPr lang="ru-RU" dirty="0"/>
              <a:t>Трудозатраты </a:t>
            </a:r>
            <a:r>
              <a:rPr lang="ru-RU" dirty="0" smtClean="0"/>
              <a:t>на реагирование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3324" y="0"/>
            <a:ext cx="10018713" cy="1197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3. Прорабатываем риски – </a:t>
            </a:r>
            <a:br>
              <a:rPr lang="ru-RU" dirty="0" smtClean="0"/>
            </a:br>
            <a:r>
              <a:rPr lang="ru-RU" dirty="0" smtClean="0"/>
              <a:t>составляем список рисков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73323" y="1453194"/>
                <a:ext cx="10018713" cy="44620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Действия по предотвращению рисков и действия по реагированию должны включаться в оценку бюджета и времени проекта</a:t>
                </a:r>
              </a:p>
              <a:p>
                <a:r>
                  <a:rPr lang="ru-RU" dirty="0" smtClean="0"/>
                  <a:t>Риски должны пересматриваться перед каждой итерацией проекта</a:t>
                </a:r>
              </a:p>
              <a:p>
                <a:r>
                  <a:rPr lang="ru-RU" dirty="0" smtClean="0"/>
                  <a:t>Риски можно оформлять в виде таблицы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ru-RU" dirty="0"/>
                  <a:t>Трудозатраты на предотвращение рисков добавляем в план </a:t>
                </a:r>
                <a:r>
                  <a:rPr lang="ru-RU" dirty="0" smtClean="0"/>
                  <a:t>проекта как обычные задачи</a:t>
                </a:r>
                <a:endParaRPr lang="ru-RU" dirty="0"/>
              </a:p>
              <a:p>
                <a:r>
                  <a:rPr lang="ru-RU" dirty="0"/>
                  <a:t>Трудозатраты на реагирование добавляем в </a:t>
                </a:r>
                <a:r>
                  <a:rPr lang="ru-RU" b="1" dirty="0"/>
                  <a:t>резерв </a:t>
                </a:r>
                <a:r>
                  <a:rPr lang="ru-RU" b="1" dirty="0" smtClean="0"/>
                  <a:t>проекта</a:t>
                </a:r>
              </a:p>
              <a:p>
                <a:r>
                  <a:rPr lang="ru-RU" dirty="0"/>
                  <a:t>Резерв проекта на реагирование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ru-RU" dirty="0"/>
              </a:p>
              <a:p>
                <a:endParaRPr lang="ru-RU" dirty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3323" y="1453194"/>
                <a:ext cx="10018713" cy="4462084"/>
              </a:xfrm>
              <a:blipFill rotWithShape="0">
                <a:blip r:embed="rId2"/>
                <a:stretch>
                  <a:fillRect l="-1338" t="-10656" b="-4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3. Прорабатываем риски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12" y="2841737"/>
            <a:ext cx="9772988" cy="842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53" y="5269431"/>
            <a:ext cx="7620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951487"/>
            <a:ext cx="10018713" cy="5238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Риски есть всегда!</a:t>
            </a:r>
          </a:p>
          <a:p>
            <a:r>
              <a:rPr lang="ru-RU" dirty="0" smtClean="0"/>
              <a:t>Ключевой вопрос – кто платит за риски?</a:t>
            </a:r>
          </a:p>
          <a:p>
            <a:r>
              <a:rPr lang="ru-RU" dirty="0"/>
              <a:t>Ответ на этот вопрос – </a:t>
            </a:r>
            <a:r>
              <a:rPr lang="ru-RU" dirty="0" smtClean="0"/>
              <a:t>фактически </a:t>
            </a:r>
            <a:r>
              <a:rPr lang="ru-RU" dirty="0"/>
              <a:t>стоимость рисков включается в стоимость </a:t>
            </a:r>
            <a:r>
              <a:rPr lang="ru-RU" dirty="0" smtClean="0"/>
              <a:t>проекта, поэтому за риски платит </a:t>
            </a:r>
            <a:r>
              <a:rPr lang="ru-RU" dirty="0"/>
              <a:t>заказчик!</a:t>
            </a:r>
          </a:p>
          <a:p>
            <a:pPr lvl="1"/>
            <a:r>
              <a:rPr lang="ru-RU" dirty="0"/>
              <a:t>Если заказчик не согласен на </a:t>
            </a:r>
            <a:r>
              <a:rPr lang="ru-RU" dirty="0" smtClean="0"/>
              <a:t>прозрачное </a:t>
            </a:r>
            <a:r>
              <a:rPr lang="ru-RU" dirty="0"/>
              <a:t>управление рисками </a:t>
            </a:r>
            <a:r>
              <a:rPr lang="ru-RU" dirty="0" smtClean="0"/>
              <a:t>и не хочет видеть вариативную оценку (</a:t>
            </a:r>
            <a:r>
              <a:rPr lang="en-US" dirty="0"/>
              <a:t>Fixed Price &amp; Fixed Scope</a:t>
            </a:r>
            <a:r>
              <a:rPr lang="ru-RU" dirty="0"/>
              <a:t>) – </a:t>
            </a:r>
            <a:r>
              <a:rPr lang="ru-RU" dirty="0" smtClean="0"/>
              <a:t>включаем </a:t>
            </a:r>
            <a:r>
              <a:rPr lang="ru-RU" dirty="0"/>
              <a:t>все риски в стоимость </a:t>
            </a:r>
            <a:r>
              <a:rPr lang="ru-RU" dirty="0" smtClean="0"/>
              <a:t>проекта – </a:t>
            </a:r>
            <a:r>
              <a:rPr lang="en-US" dirty="0" smtClean="0"/>
              <a:t>Fixed price </a:t>
            </a:r>
            <a:r>
              <a:rPr lang="ru-RU" dirty="0" smtClean="0"/>
              <a:t>должен быть дороже!</a:t>
            </a:r>
            <a:endParaRPr lang="ru-RU" dirty="0"/>
          </a:p>
          <a:p>
            <a:pPr lvl="1"/>
            <a:r>
              <a:rPr lang="ru-RU" dirty="0"/>
              <a:t>Если заказчик </a:t>
            </a:r>
            <a:r>
              <a:rPr lang="ru-RU" dirty="0" smtClean="0"/>
              <a:t>согласен с рисками, но не </a:t>
            </a:r>
            <a:r>
              <a:rPr lang="ru-RU" dirty="0"/>
              <a:t>согласен платить за резерв проекта – «размазываем» резерв по всему </a:t>
            </a:r>
            <a:r>
              <a:rPr lang="ru-RU" dirty="0" smtClean="0"/>
              <a:t>проекту</a:t>
            </a:r>
            <a:endParaRPr lang="en-US" dirty="0" smtClean="0"/>
          </a:p>
          <a:p>
            <a:pPr lvl="1"/>
            <a:r>
              <a:rPr lang="ru-RU" dirty="0" smtClean="0"/>
              <a:t>Явно прописываем риски </a:t>
            </a:r>
            <a:r>
              <a:rPr lang="ru-RU" dirty="0"/>
              <a:t>заказчика </a:t>
            </a:r>
            <a:r>
              <a:rPr lang="ru-RU" dirty="0" smtClean="0"/>
              <a:t>в КП – за них должен </a:t>
            </a:r>
            <a:r>
              <a:rPr lang="ru-RU" dirty="0"/>
              <a:t>платить </a:t>
            </a:r>
            <a:r>
              <a:rPr lang="ru-RU" dirty="0" smtClean="0"/>
              <a:t>заказчик</a:t>
            </a:r>
            <a:endParaRPr lang="ru-RU" dirty="0"/>
          </a:p>
          <a:p>
            <a:pPr lvl="1"/>
            <a:r>
              <a:rPr lang="ru-RU" dirty="0"/>
              <a:t>За риски субподрядчиков </a:t>
            </a:r>
            <a:r>
              <a:rPr lang="ru-RU" dirty="0" smtClean="0"/>
              <a:t>возможно придется </a:t>
            </a:r>
            <a:r>
              <a:rPr lang="ru-RU" dirty="0"/>
              <a:t>платить нам, поэтому за них сначала должен заплатить </a:t>
            </a:r>
            <a:r>
              <a:rPr lang="ru-RU" dirty="0" smtClean="0"/>
              <a:t>субподрядчик</a:t>
            </a:r>
            <a:endParaRPr lang="ru-RU" dirty="0"/>
          </a:p>
          <a:p>
            <a:pPr lvl="1"/>
            <a:r>
              <a:rPr lang="ru-RU" dirty="0"/>
              <a:t>Наши риски и риски третьих сторон</a:t>
            </a:r>
            <a:r>
              <a:rPr lang="en-US" dirty="0"/>
              <a:t> </a:t>
            </a:r>
            <a:r>
              <a:rPr lang="ru-RU" dirty="0"/>
              <a:t>тоже должны включаться в стоимость как риски </a:t>
            </a:r>
            <a:r>
              <a:rPr lang="ru-RU" dirty="0" smtClean="0"/>
              <a:t>проекта - за </a:t>
            </a:r>
            <a:r>
              <a:rPr lang="ru-RU" dirty="0"/>
              <a:t>них тоже должен платить заказчик.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3. Прорабатываем риски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2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65849"/>
            <a:ext cx="10018713" cy="4925352"/>
          </a:xfrm>
        </p:spPr>
        <p:txBody>
          <a:bodyPr/>
          <a:lstStyle/>
          <a:p>
            <a:r>
              <a:rPr lang="ru-RU" dirty="0" smtClean="0"/>
              <a:t>Команда проекта</a:t>
            </a:r>
          </a:p>
          <a:p>
            <a:r>
              <a:rPr lang="ru-RU" dirty="0" smtClean="0"/>
              <a:t>Календарный план проекта</a:t>
            </a:r>
          </a:p>
          <a:p>
            <a:r>
              <a:rPr lang="ru-RU" dirty="0" smtClean="0"/>
              <a:t>Дополнительное ПО</a:t>
            </a:r>
          </a:p>
          <a:p>
            <a:r>
              <a:rPr lang="ru-RU" dirty="0" smtClean="0"/>
              <a:t>Дополнительное оборудование</a:t>
            </a:r>
          </a:p>
          <a:p>
            <a:r>
              <a:rPr lang="ru-RU" dirty="0" smtClean="0"/>
              <a:t>Затраты на обучение персонала заказчика</a:t>
            </a:r>
          </a:p>
          <a:p>
            <a:r>
              <a:rPr lang="ru-RU" dirty="0" smtClean="0"/>
              <a:t>Затраты на последующую поддержку</a:t>
            </a:r>
          </a:p>
          <a:p>
            <a:r>
              <a:rPr lang="ru-RU" dirty="0" smtClean="0"/>
              <a:t>Стоимость гарантийного обслуживания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4. Планируем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6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Для начала </a:t>
            </a:r>
            <a:r>
              <a:rPr lang="ru-RU" dirty="0"/>
              <a:t>н</a:t>
            </a:r>
            <a:r>
              <a:rPr lang="ru-RU" dirty="0" smtClean="0"/>
              <a:t>емного статистики</a:t>
            </a:r>
            <a:endParaRPr lang="ru-RU" dirty="0"/>
          </a:p>
        </p:txBody>
      </p:sp>
      <p:pic>
        <p:nvPicPr>
          <p:cNvPr id="1026" name="Picture 2" descr="http://cdn.infoq.com/statics_s2_20160217-0123/resource/articles/standish-chaos-2015/en/resources/Modern%20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90" y="2123934"/>
            <a:ext cx="8900754" cy="39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2254" y="6147773"/>
            <a:ext cx="849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Challenged – </a:t>
            </a:r>
            <a:r>
              <a:rPr lang="ru-RU" dirty="0" smtClean="0"/>
              <a:t>проект завершен, но либо </a:t>
            </a:r>
            <a:r>
              <a:rPr lang="ru-RU" dirty="0"/>
              <a:t>есть </a:t>
            </a:r>
            <a:r>
              <a:rPr lang="ru-RU" dirty="0" smtClean="0"/>
              <a:t>перерасход бюджета или времени либо сделано не все, что планировалось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3219" y="1220146"/>
            <a:ext cx="8600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smtClean="0"/>
              <a:t>The</a:t>
            </a:r>
            <a:r>
              <a:rPr lang="ru-RU" sz="1400" dirty="0" smtClean="0"/>
              <a:t> </a:t>
            </a:r>
            <a:r>
              <a:rPr lang="en-US" sz="1400" dirty="0"/>
              <a:t>Standish</a:t>
            </a:r>
            <a:r>
              <a:rPr lang="ru-RU" sz="1400" dirty="0"/>
              <a:t> </a:t>
            </a:r>
            <a:r>
              <a:rPr lang="en-US" sz="1400" dirty="0"/>
              <a:t>Group</a:t>
            </a:r>
            <a:r>
              <a:rPr lang="ru-RU" sz="1400" dirty="0"/>
              <a:t>, </a:t>
            </a:r>
            <a:r>
              <a:rPr lang="en-US" sz="1400" dirty="0"/>
              <a:t>Chaos</a:t>
            </a:r>
            <a:r>
              <a:rPr lang="ru-RU" sz="1400" dirty="0"/>
              <a:t> </a:t>
            </a:r>
            <a:r>
              <a:rPr lang="en-US" sz="1400" dirty="0"/>
              <a:t>Report-2015</a:t>
            </a:r>
            <a:r>
              <a:rPr lang="ru-RU" sz="1400" dirty="0"/>
              <a:t>, ежегодный анализ 50000 проектов на протяжении 20 лет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https://www.projectsmart.co.uk/white-papers/chaos-report.pdf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http://www.infoq.com/articles/standish-chaos-2015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8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865849"/>
            <a:ext cx="4544256" cy="49253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1.    Название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&lt;Официальное название проекта&gt;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2.    Заказчик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&lt;Официальное название заказчика проекта&gt;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3.    Менеджер </a:t>
            </a:r>
            <a:r>
              <a:rPr lang="ru-RU" b="1" dirty="0" smtClean="0"/>
              <a:t>проекта со стороны заказчика.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&lt;Имя менеджера проекта&gt;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4.    Команда </a:t>
            </a:r>
            <a:r>
              <a:rPr lang="ru-RU" b="1" dirty="0" smtClean="0"/>
              <a:t>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&lt;Перечисление участников команды проекта&gt;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5.    Цели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&lt;Описание целей проекта&gt;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6.    Поставляемые результаты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&lt;Перечисление «осязаемых» результатов проекта, по наличию и качеству которых можно будет судить о завершении проекта. Можно также указать граничные сроки.&gt;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7.    Предлагаемая технология.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&lt;Краткое описание предлагаемых изменений.&gt;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5. Коммерческое предложение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78644" y="736375"/>
            <a:ext cx="4544256" cy="4925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8.    Оценочный график проекта.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&lt;Базовый план-график проекта в разбивке по фазам.&gt;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    Оценочные ресурсы проекта.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9.1.    Первоначальная оценка трудозатрат на разработку</a:t>
            </a:r>
            <a:r>
              <a:rPr lang="ru-RU" dirty="0" smtClean="0"/>
              <a:t>:  </a:t>
            </a:r>
            <a:r>
              <a:rPr lang="ru-RU" i="1" dirty="0" smtClean="0"/>
              <a:t>&lt;Бюджет проекта&gt;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9.2.    Тип бюджета проекта:</a:t>
            </a:r>
            <a:r>
              <a:rPr lang="ru-RU" dirty="0" smtClean="0"/>
              <a:t> </a:t>
            </a:r>
            <a:r>
              <a:rPr lang="ru-RU" i="1" dirty="0" smtClean="0"/>
              <a:t>&lt;</a:t>
            </a:r>
            <a:r>
              <a:rPr lang="ru-RU" i="1" dirty="0" err="1" smtClean="0"/>
              <a:t>Fix</a:t>
            </a:r>
            <a:r>
              <a:rPr lang="ru-RU" i="1" dirty="0" smtClean="0"/>
              <a:t> </a:t>
            </a:r>
            <a:r>
              <a:rPr lang="ru-RU" i="1" dirty="0" err="1" smtClean="0"/>
              <a:t>Price</a:t>
            </a:r>
            <a:r>
              <a:rPr lang="ru-RU" i="1" dirty="0" smtClean="0"/>
              <a:t>/</a:t>
            </a:r>
            <a:r>
              <a:rPr lang="ru-RU" i="1" dirty="0" err="1" smtClean="0"/>
              <a:t>Time-and-material</a:t>
            </a:r>
            <a:r>
              <a:rPr lang="ru-RU" i="1" dirty="0" smtClean="0"/>
              <a:t>/комбинированный&gt;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9.3.    ПО</a:t>
            </a:r>
            <a:r>
              <a:rPr lang="ru-RU" dirty="0" smtClean="0"/>
              <a:t>: </a:t>
            </a:r>
            <a:r>
              <a:rPr lang="ru-RU" i="1" dirty="0" smtClean="0"/>
              <a:t>&lt;Перечень и стоимость дополнительного ПО&gt;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9.4.    Оборудование:</a:t>
            </a:r>
            <a:r>
              <a:rPr lang="ru-RU" dirty="0" smtClean="0"/>
              <a:t> </a:t>
            </a:r>
            <a:r>
              <a:rPr lang="ru-RU" i="1" dirty="0" smtClean="0"/>
              <a:t>&lt;Перечень и стоимость дополнительного оборудования&gt;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9.5.    Затраты на обучение и последующую поддержку:</a:t>
            </a:r>
            <a:r>
              <a:rPr lang="ru-RU" dirty="0" smtClean="0"/>
              <a:t> </a:t>
            </a:r>
            <a:r>
              <a:rPr lang="ru-RU" i="1" dirty="0" smtClean="0"/>
              <a:t>&lt;Оценка трудозатрат&gt;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10.    Ссылки.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&lt;Ссылки на документы, использованные при оценке проекта.&gt;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11.    Риски проекта.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&lt;Описание рисков проекта.&gt;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12.    Контакты.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12.1.    Руководитель проекта: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12.2.    Руководитель проектного офиса: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12.3.    Генеральный директор: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Коррекция оценки и плана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65849"/>
            <a:ext cx="10018713" cy="4925352"/>
          </a:xfrm>
        </p:spPr>
        <p:txBody>
          <a:bodyPr/>
          <a:lstStyle/>
          <a:p>
            <a:r>
              <a:rPr lang="ru-RU" dirty="0" smtClean="0"/>
              <a:t>По ходу работы над проектов уведомляем заказчика о сработавших рисках и о связанными с этим изменениями в стоимости и сроках, ходом работ и т.п.</a:t>
            </a:r>
          </a:p>
          <a:p>
            <a:r>
              <a:rPr lang="ru-RU" dirty="0" smtClean="0"/>
              <a:t>После завершения очередного этапа проекта сравниваем план с фактом и проводим анализ, выявляем неучтенные риски</a:t>
            </a:r>
          </a:p>
          <a:p>
            <a:r>
              <a:rPr lang="ru-RU" dirty="0" smtClean="0"/>
              <a:t>Извлекаем уроки, доводим до всех членов команды, обсуждаем с заказчиком</a:t>
            </a:r>
          </a:p>
          <a:p>
            <a:r>
              <a:rPr lang="ru-RU" dirty="0" smtClean="0"/>
              <a:t>Затем производим переоценку следующего этапа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3324" y="0"/>
            <a:ext cx="10018713" cy="736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7</a:t>
            </a:r>
            <a:r>
              <a:rPr lang="ru-RU" dirty="0" smtClean="0"/>
              <a:t>. 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2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759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3108" y="1400106"/>
            <a:ext cx="7165692" cy="31242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Вопросы?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Контакты</a:t>
            </a:r>
          </a:p>
          <a:p>
            <a:pPr lvl="1"/>
            <a:r>
              <a:rPr lang="ru-RU" dirty="0" smtClean="0"/>
              <a:t>Михаил </a:t>
            </a:r>
            <a:r>
              <a:rPr lang="ru-RU" dirty="0" smtClean="0"/>
              <a:t>Смирнов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www.msmirnov.ru</a:t>
            </a:r>
            <a:r>
              <a:rPr lang="en-US" dirty="0" smtClean="0"/>
              <a:t> </a:t>
            </a:r>
            <a:endParaRPr lang="ru-RU" dirty="0"/>
          </a:p>
          <a:p>
            <a:pPr lvl="1"/>
            <a:r>
              <a:rPr lang="en-US" dirty="0" smtClean="0">
                <a:hlinkClick r:id="rId3"/>
              </a:rPr>
              <a:t>msmirnov@msmirnov.ru</a:t>
            </a:r>
            <a:endParaRPr lang="en-US" dirty="0" smtClean="0"/>
          </a:p>
          <a:p>
            <a:pPr lvl="1"/>
            <a:r>
              <a:rPr lang="en-US" dirty="0" smtClean="0"/>
              <a:t>Skype: </a:t>
            </a:r>
            <a:r>
              <a:rPr lang="en-US" dirty="0" err="1" smtClean="0"/>
              <a:t>michael_e_smirnov</a:t>
            </a:r>
            <a:endParaRPr lang="ru-RU" dirty="0"/>
          </a:p>
        </p:txBody>
      </p:sp>
      <p:pic>
        <p:nvPicPr>
          <p:cNvPr id="1028" name="Picture 4" descr="https://scontent.xx.fbcdn.net/hphotos-prn2/v/t1.0-9/10404497_823189507743267_2848202095121856990_n.jpg?oh=8dcf4f3ed009fa9ebcbdd01f429ccef4&amp;oe=578884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400106"/>
            <a:ext cx="3218798" cy="3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864" y="0"/>
            <a:ext cx="10018713" cy="1752599"/>
          </a:xfrm>
        </p:spPr>
        <p:txBody>
          <a:bodyPr/>
          <a:lstStyle/>
          <a:p>
            <a:r>
              <a:rPr lang="ru-RU" dirty="0" smtClean="0"/>
              <a:t>Зависимость успеха от объема</a:t>
            </a:r>
            <a:endParaRPr lang="ru-RU" dirty="0"/>
          </a:p>
        </p:txBody>
      </p:sp>
      <p:pic>
        <p:nvPicPr>
          <p:cNvPr id="2050" name="Picture 2" descr="http://cdn.infoq.com/statics_s2_20160217-0123/resource/articles/standish-chaos-2015/en/resources/Resolution%20by%20Project%20Si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84" y="1459178"/>
            <a:ext cx="5915278" cy="50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90" y="0"/>
            <a:ext cx="10018713" cy="1752599"/>
          </a:xfrm>
        </p:spPr>
        <p:txBody>
          <a:bodyPr/>
          <a:lstStyle/>
          <a:p>
            <a:r>
              <a:rPr lang="ru-RU" dirty="0" smtClean="0"/>
              <a:t>Водопад менее успешен</a:t>
            </a:r>
            <a:endParaRPr lang="ru-RU" dirty="0"/>
          </a:p>
        </p:txBody>
      </p:sp>
      <p:pic>
        <p:nvPicPr>
          <p:cNvPr id="3074" name="Picture 2" descr="http://cdn.infoq.com/statics_s2_20160217-0123/resource/articles/standish-chaos-2015/en/resources/1Resolution%20Agile%20Waterf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98" y="1351370"/>
            <a:ext cx="6757495" cy="49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ru-RU" dirty="0" smtClean="0"/>
              <a:t>Результаты </a:t>
            </a:r>
            <a:r>
              <a:rPr lang="en-US" dirty="0" smtClean="0"/>
              <a:t>challenged</a:t>
            </a:r>
            <a:r>
              <a:rPr lang="ru-RU" dirty="0" smtClean="0"/>
              <a:t>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59" y="1396804"/>
            <a:ext cx="36195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99" y="1396804"/>
            <a:ext cx="3686175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141" y="4236645"/>
            <a:ext cx="4591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55" y="0"/>
            <a:ext cx="10018713" cy="1752599"/>
          </a:xfrm>
        </p:spPr>
        <p:txBody>
          <a:bodyPr/>
          <a:lstStyle/>
          <a:p>
            <a:r>
              <a:rPr lang="ru-RU" dirty="0" smtClean="0"/>
              <a:t>Промежуточные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42800"/>
            <a:ext cx="10018713" cy="3124201"/>
          </a:xfrm>
        </p:spPr>
        <p:txBody>
          <a:bodyPr/>
          <a:lstStyle/>
          <a:p>
            <a:r>
              <a:rPr lang="ru-RU" dirty="0" smtClean="0"/>
              <a:t>Только 30% проектов в мире укладываются в план и это не меняется</a:t>
            </a:r>
          </a:p>
          <a:p>
            <a:r>
              <a:rPr lang="ru-RU" dirty="0" smtClean="0"/>
              <a:t>Чем больше проект, тем ниже шансы уложиться в план</a:t>
            </a:r>
          </a:p>
          <a:p>
            <a:r>
              <a:rPr lang="ru-RU" dirty="0" smtClean="0"/>
              <a:t>Разбивая проект на итерации, мы повышаем шансы на успех</a:t>
            </a:r>
          </a:p>
          <a:p>
            <a:r>
              <a:rPr lang="ru-RU" dirty="0" smtClean="0"/>
              <a:t>Вывод:  маленькие проекты </a:t>
            </a:r>
            <a:r>
              <a:rPr lang="ru-RU" dirty="0"/>
              <a:t>легче планировать (</a:t>
            </a:r>
            <a:r>
              <a:rPr lang="ru-RU" dirty="0" smtClean="0"/>
              <a:t>Спасибо, </a:t>
            </a:r>
            <a:r>
              <a:rPr lang="ru-RU" dirty="0" err="1" smtClean="0"/>
              <a:t>Кэп</a:t>
            </a:r>
            <a:r>
              <a:rPr lang="ru-RU" dirty="0" smtClean="0"/>
              <a:t>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3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55" y="1"/>
            <a:ext cx="10018713" cy="906308"/>
          </a:xfrm>
        </p:spPr>
        <p:txBody>
          <a:bodyPr/>
          <a:lstStyle/>
          <a:p>
            <a:r>
              <a:rPr lang="ru-RU" dirty="0" smtClean="0"/>
              <a:t>Компромиссный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6" y="2253778"/>
            <a:ext cx="5638800" cy="39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24" y="0"/>
            <a:ext cx="10018713" cy="736375"/>
          </a:xfrm>
        </p:spPr>
        <p:txBody>
          <a:bodyPr/>
          <a:lstStyle/>
          <a:p>
            <a:r>
              <a:rPr lang="ru-RU" dirty="0" smtClean="0"/>
              <a:t>Этапы оценки и планирования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23" y="1631218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Получение вводной информации от заказчика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Собственно выполнение оценки, коммуникации с заказчиком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Проработка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Планирование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Подготовка и согласование коммерческого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Старт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Коррекция оценки и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1157</TotalTime>
  <Words>1026</Words>
  <Application>Microsoft Office PowerPoint</Application>
  <PresentationFormat>Широкоэкранный</PresentationFormat>
  <Paragraphs>194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Corbel</vt:lpstr>
      <vt:lpstr>Open Sans</vt:lpstr>
      <vt:lpstr>Source Sans Pro</vt:lpstr>
      <vt:lpstr>Параллакс</vt:lpstr>
      <vt:lpstr>Презентация PowerPoint</vt:lpstr>
      <vt:lpstr>О докладчике</vt:lpstr>
      <vt:lpstr>Для начала немного статистики</vt:lpstr>
      <vt:lpstr>Зависимость успеха от объема</vt:lpstr>
      <vt:lpstr>Водопад менее успешен</vt:lpstr>
      <vt:lpstr>Результаты challenged проектов</vt:lpstr>
      <vt:lpstr>Промежуточные выводы</vt:lpstr>
      <vt:lpstr>Компромиссный треугольник</vt:lpstr>
      <vt:lpstr>Этапы оценки и планирования проекта</vt:lpstr>
      <vt:lpstr>1. Получение вводной информации от заказчика–  с каких вопросов надо начать оценку проекта</vt:lpstr>
      <vt:lpstr>Этапы оценки и планирования проекта</vt:lpstr>
      <vt:lpstr>2. Собственно выполнение оценки –  оцениваем трудозатраты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оценки и планирования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оценки и планирования проекта</vt:lpstr>
      <vt:lpstr>Презентация PowerPoint</vt:lpstr>
      <vt:lpstr>Этапы оценки и планирования проекта</vt:lpstr>
      <vt:lpstr>Презентация PowerPoint</vt:lpstr>
      <vt:lpstr>Этапы оценки и планирования проекта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Краткие рекомендации по оценке проектов</dc:title>
  <dc:creator>Michael Smirnov</dc:creator>
  <cp:lastModifiedBy>Michael Smirnov</cp:lastModifiedBy>
  <cp:revision>81</cp:revision>
  <dcterms:created xsi:type="dcterms:W3CDTF">2016-02-21T12:42:50Z</dcterms:created>
  <dcterms:modified xsi:type="dcterms:W3CDTF">2016-04-06T15:37:11Z</dcterms:modified>
</cp:coreProperties>
</file>