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0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EDF407-BE72-4615-A851-1FF4136AB56A}" type="datetimeFigureOut">
              <a:rPr lang="ru-RU" smtClean="0"/>
              <a:t>06.09.2013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2A96FD-4F46-489D-85F6-76EEF744C0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smirnov@msmirnov.ru" TargetMode="External"/><Relationship Id="rId2" Type="http://schemas.openxmlformats.org/officeDocument/2006/relationships/hyperlink" Target="http://www.msmirnov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Scrum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двух словах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260648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Михаил Смирнов</a:t>
            </a:r>
          </a:p>
          <a:p>
            <a:pPr algn="r"/>
            <a:r>
              <a:rPr lang="en-US" dirty="0" smtClean="0">
                <a:hlinkClick r:id="rId2"/>
              </a:rPr>
              <a:t>www.msmirnov.ru</a:t>
            </a:r>
            <a:r>
              <a:rPr lang="en-US" dirty="0" smtClean="0"/>
              <a:t> </a:t>
            </a:r>
          </a:p>
          <a:p>
            <a:pPr algn="r"/>
            <a:r>
              <a:rPr lang="en-US" dirty="0" smtClean="0">
                <a:hlinkClick r:id="rId3"/>
              </a:rPr>
              <a:t>msmirnov@msmirnov.ru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15281"/>
            <a:ext cx="7924800" cy="425767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Количество оставшейся работы в спринте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72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Номер</a:t>
            </a:r>
          </a:p>
          <a:p>
            <a:r>
              <a:rPr lang="ru-RU" dirty="0" smtClean="0"/>
              <a:t>Название</a:t>
            </a:r>
          </a:p>
          <a:p>
            <a:r>
              <a:rPr lang="ru-RU" dirty="0" smtClean="0"/>
              <a:t>Важность</a:t>
            </a:r>
          </a:p>
          <a:p>
            <a:r>
              <a:rPr lang="ru-RU" dirty="0" smtClean="0"/>
              <a:t>Предварительная оценка в </a:t>
            </a:r>
            <a:r>
              <a:rPr lang="en-US" dirty="0" smtClean="0"/>
              <a:t>Story Point’</a:t>
            </a:r>
            <a:r>
              <a:rPr lang="ru-RU" dirty="0" smtClean="0"/>
              <a:t>ах</a:t>
            </a:r>
          </a:p>
          <a:p>
            <a:r>
              <a:rPr lang="ru-RU" dirty="0" smtClean="0"/>
              <a:t>Как продемонстрировать</a:t>
            </a:r>
          </a:p>
          <a:p>
            <a:r>
              <a:rPr lang="ru-RU" dirty="0"/>
              <a:t>Критерии, определяющие степень готовности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</a:t>
            </a:r>
            <a:r>
              <a:rPr lang="en-US" dirty="0" smtClean="0"/>
              <a:t>User Story</a:t>
            </a:r>
            <a:r>
              <a:rPr lang="ru-RU" dirty="0" smtClean="0"/>
              <a:t> в </a:t>
            </a:r>
            <a:r>
              <a:rPr lang="en-US" dirty="0" smtClean="0"/>
              <a:t>Scrum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0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Снижаем издержки</a:t>
            </a:r>
          </a:p>
          <a:p>
            <a:pPr lvl="1"/>
            <a:r>
              <a:rPr lang="ru-RU" dirty="0" smtClean="0"/>
              <a:t>Не делаем того, что клиенту не нужно</a:t>
            </a:r>
          </a:p>
          <a:p>
            <a:pPr lvl="1"/>
            <a:r>
              <a:rPr lang="ru-RU" dirty="0" smtClean="0"/>
              <a:t>Не делаем того, за что клиент не платит</a:t>
            </a:r>
          </a:p>
          <a:p>
            <a:pPr lvl="1"/>
            <a:r>
              <a:rPr lang="ru-RU" dirty="0" smtClean="0"/>
              <a:t>Снижаем издержки на переключение между задачами</a:t>
            </a:r>
          </a:p>
          <a:p>
            <a:pPr lvl="1"/>
            <a:r>
              <a:rPr lang="ru-RU" dirty="0" smtClean="0"/>
              <a:t>Снижаем кол-во параллельных задач</a:t>
            </a:r>
          </a:p>
          <a:p>
            <a:r>
              <a:rPr lang="ru-RU" dirty="0" smtClean="0"/>
              <a:t>Повышаем качество</a:t>
            </a:r>
          </a:p>
          <a:p>
            <a:pPr lvl="1"/>
            <a:r>
              <a:rPr lang="ru-RU" dirty="0" smtClean="0"/>
              <a:t>Обеспечиваем раннее тестирование</a:t>
            </a:r>
          </a:p>
          <a:p>
            <a:pPr lvl="1"/>
            <a:r>
              <a:rPr lang="ru-RU" dirty="0" smtClean="0"/>
              <a:t>Обеспечиваем раннюю обратную связь</a:t>
            </a:r>
          </a:p>
          <a:p>
            <a:pPr lvl="1"/>
            <a:r>
              <a:rPr lang="ru-RU" dirty="0" smtClean="0"/>
              <a:t>Не делаем кода, не покрытого тестами</a:t>
            </a:r>
          </a:p>
          <a:p>
            <a:pPr lvl="1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проблемы решаем?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374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Повышаем управляемость</a:t>
            </a:r>
          </a:p>
          <a:p>
            <a:pPr lvl="1"/>
            <a:r>
              <a:rPr lang="ru-RU" dirty="0"/>
              <a:t>Вводим набор мелких управляемых задач</a:t>
            </a:r>
          </a:p>
          <a:p>
            <a:pPr lvl="1"/>
            <a:r>
              <a:rPr lang="ru-RU" dirty="0" smtClean="0"/>
              <a:t>Можем планировать скорость команды</a:t>
            </a:r>
          </a:p>
          <a:p>
            <a:pPr lvl="1"/>
            <a:r>
              <a:rPr lang="ru-RU" dirty="0" smtClean="0"/>
              <a:t>Снижаем кол-во текущих задач в каждый конкретный момент</a:t>
            </a:r>
          </a:p>
          <a:p>
            <a:pPr lvl="1"/>
            <a:r>
              <a:rPr lang="ru-RU" dirty="0" smtClean="0"/>
              <a:t>Быстрая реакция на новые требования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проблемы решаем?</a:t>
            </a:r>
          </a:p>
        </p:txBody>
      </p:sp>
    </p:spTree>
    <p:extLst>
      <p:ext uri="{BB962C8B-B14F-4D97-AF65-F5344CB8AC3E}">
        <p14:creationId xmlns:p14="http://schemas.microsoft.com/office/powerpoint/2010/main" val="106030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Отдаем продукт на владение команде – повышаем ее вовлеченность и </a:t>
            </a:r>
            <a:r>
              <a:rPr lang="ru-RU" dirty="0" err="1" smtClean="0"/>
              <a:t>мотивированность</a:t>
            </a:r>
            <a:endParaRPr lang="ru-RU" dirty="0" smtClean="0"/>
          </a:p>
          <a:p>
            <a:r>
              <a:rPr lang="ru-RU" dirty="0" smtClean="0"/>
              <a:t>Меряем производительность команды в отдаче бизнесу</a:t>
            </a:r>
          </a:p>
          <a:p>
            <a:r>
              <a:rPr lang="ru-RU" dirty="0" smtClean="0"/>
              <a:t>Ориентируемся на продукт, как на сервис (ПО + сопутствующее окружение), а не только как на ПО.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Еще несколько полезных практик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45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Семейство методологий разработки ПО</a:t>
            </a:r>
          </a:p>
          <a:p>
            <a:r>
              <a:rPr lang="ru-RU" dirty="0" smtClean="0"/>
              <a:t>Наиболее известные представители – </a:t>
            </a:r>
            <a:r>
              <a:rPr lang="en-US" dirty="0" smtClean="0"/>
              <a:t>XP, Scrum</a:t>
            </a:r>
            <a:r>
              <a:rPr lang="ru-RU" dirty="0" smtClean="0"/>
              <a:t>. Есть и другие.</a:t>
            </a:r>
          </a:p>
          <a:p>
            <a:r>
              <a:rPr lang="ru-RU" dirty="0" smtClean="0"/>
              <a:t>Принципы </a:t>
            </a:r>
            <a:r>
              <a:rPr lang="en-US" dirty="0" smtClean="0"/>
              <a:t>Agile </a:t>
            </a:r>
            <a:r>
              <a:rPr lang="ru-RU" dirty="0" smtClean="0"/>
              <a:t>устанавливаются манифестом 2001г.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en-US" dirty="0" smtClean="0"/>
              <a:t>Agile?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Деление разработки на короткие итерации (1-4 недели), которые могут заканчиваться выходом новой версии продукта.</a:t>
            </a:r>
          </a:p>
          <a:p>
            <a:r>
              <a:rPr lang="ru-RU" dirty="0" smtClean="0"/>
              <a:t>Каждая итерация включает в себя только разработку и тестирование. </a:t>
            </a:r>
          </a:p>
          <a:p>
            <a:r>
              <a:rPr lang="ru-RU" dirty="0" smtClean="0"/>
              <a:t>Управление требованиями ведется параллельно.</a:t>
            </a:r>
          </a:p>
          <a:p>
            <a:r>
              <a:rPr lang="ru-RU" dirty="0" smtClean="0"/>
              <a:t>Упор на непосредственное личное общение в команде и с заказчиком.</a:t>
            </a:r>
          </a:p>
          <a:p>
            <a:r>
              <a:rPr lang="ru-RU" dirty="0" smtClean="0"/>
              <a:t>Приоритет продукта над документацией.</a:t>
            </a:r>
          </a:p>
          <a:p>
            <a:r>
              <a:rPr lang="ru-RU" dirty="0" smtClean="0"/>
              <a:t>Приоритет личности над процессом.</a:t>
            </a:r>
          </a:p>
          <a:p>
            <a:r>
              <a:rPr lang="ru-RU" dirty="0" smtClean="0"/>
              <a:t>Приоритет сотрудничества над контрактом.</a:t>
            </a:r>
          </a:p>
          <a:p>
            <a:r>
              <a:rPr lang="ru-RU" dirty="0" smtClean="0"/>
              <a:t>Приоритет изменений над планом.</a:t>
            </a: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принципы </a:t>
            </a:r>
            <a:r>
              <a:rPr lang="en-US" dirty="0" smtClean="0"/>
              <a:t>Agile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Частый выпуск версий (2-4 недели, чем чаще – тем лучше)-спринт.</a:t>
            </a:r>
          </a:p>
          <a:p>
            <a:r>
              <a:rPr lang="ru-RU" dirty="0" smtClean="0"/>
              <a:t>Объем работ на каждый спринт определяет команда.</a:t>
            </a:r>
          </a:p>
          <a:p>
            <a:r>
              <a:rPr lang="ru-RU" dirty="0" smtClean="0"/>
              <a:t>Требования фиксируются на время спринта. Вносить изменения не допускается.</a:t>
            </a:r>
          </a:p>
          <a:p>
            <a:r>
              <a:rPr lang="ru-RU" dirty="0" smtClean="0"/>
              <a:t>Не допускаются внешние изменения в пределах спринта.</a:t>
            </a:r>
          </a:p>
          <a:p>
            <a:r>
              <a:rPr lang="ru-RU" dirty="0" smtClean="0"/>
              <a:t>Нельзя сдвигать срок спринта (если что-то не успеваем – исключаем из спринта)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принципы </a:t>
            </a:r>
            <a:r>
              <a:rPr lang="en-US" dirty="0" smtClean="0"/>
              <a:t>Scrum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Product owner </a:t>
            </a:r>
            <a:r>
              <a:rPr lang="en-US" dirty="0" smtClean="0"/>
              <a:t>– </a:t>
            </a:r>
            <a:r>
              <a:rPr lang="ru-RU" dirty="0" smtClean="0"/>
              <a:t>представитель пользователей, руководства и других заинтересованных сторон</a:t>
            </a:r>
          </a:p>
          <a:p>
            <a:r>
              <a:rPr lang="en-US" b="1" dirty="0" smtClean="0"/>
              <a:t>Scrum master</a:t>
            </a:r>
            <a:r>
              <a:rPr lang="en-US" dirty="0" smtClean="0"/>
              <a:t> – </a:t>
            </a:r>
            <a:r>
              <a:rPr lang="ru-RU" dirty="0" smtClean="0"/>
              <a:t>следит за соблюдением принципов </a:t>
            </a:r>
            <a:r>
              <a:rPr lang="en-US" dirty="0" smtClean="0"/>
              <a:t>Scrum (</a:t>
            </a:r>
            <a:r>
              <a:rPr lang="ru-RU" dirty="0" smtClean="0"/>
              <a:t>не может быть </a:t>
            </a:r>
            <a:r>
              <a:rPr lang="en-US" dirty="0" smtClean="0"/>
              <a:t>PO)</a:t>
            </a:r>
            <a:r>
              <a:rPr lang="ru-RU" dirty="0" smtClean="0"/>
              <a:t>, проводит совещания, разрешает конфликты и т.п.</a:t>
            </a:r>
            <a:endParaRPr lang="en-US" dirty="0" smtClean="0"/>
          </a:p>
          <a:p>
            <a:r>
              <a:rPr lang="en-US" b="1" dirty="0" smtClean="0"/>
              <a:t>Scrum team</a:t>
            </a:r>
            <a:r>
              <a:rPr lang="en-US" dirty="0" smtClean="0"/>
              <a:t> – </a:t>
            </a:r>
            <a:r>
              <a:rPr lang="ru-RU" dirty="0" smtClean="0"/>
              <a:t>команда разработки, тестирования, аналитики и т.п.</a:t>
            </a:r>
          </a:p>
          <a:p>
            <a:r>
              <a:rPr lang="en-US" b="1" dirty="0" smtClean="0"/>
              <a:t>Product backlog</a:t>
            </a:r>
            <a:r>
              <a:rPr lang="en-US" dirty="0" smtClean="0"/>
              <a:t> – </a:t>
            </a:r>
            <a:r>
              <a:rPr lang="ru-RU" dirty="0" smtClean="0"/>
              <a:t>список всех запросов на изменение (</a:t>
            </a:r>
            <a:r>
              <a:rPr lang="en-US" b="1" dirty="0" smtClean="0"/>
              <a:t>User story</a:t>
            </a:r>
            <a:r>
              <a:rPr lang="ru-RU" dirty="0" smtClean="0"/>
              <a:t>), упорядоченных по приоритету</a:t>
            </a:r>
          </a:p>
          <a:p>
            <a:r>
              <a:rPr lang="en-US" b="1" dirty="0" smtClean="0"/>
              <a:t>Sprint </a:t>
            </a:r>
            <a:r>
              <a:rPr lang="en-US" b="1" dirty="0"/>
              <a:t>backlog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ru-RU" dirty="0" smtClean="0"/>
              <a:t>список задач для конкретного спринта (уровень ниже, чем </a:t>
            </a:r>
            <a:r>
              <a:rPr lang="en-US" b="1" dirty="0"/>
              <a:t>User story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</a:t>
            </a:r>
            <a:r>
              <a:rPr lang="en-US" dirty="0" smtClean="0"/>
              <a:t>Scrum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88632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b="1" dirty="0" smtClean="0"/>
              <a:t>Планирование спринта (</a:t>
            </a:r>
            <a:r>
              <a:rPr lang="en-US" b="1" dirty="0" smtClean="0"/>
              <a:t>Planning Meeting)</a:t>
            </a:r>
            <a:r>
              <a:rPr lang="ru-RU" b="1" dirty="0" smtClean="0"/>
              <a:t> </a:t>
            </a:r>
            <a:r>
              <a:rPr lang="ru-RU" b="1" dirty="0"/>
              <a:t>4-8 </a:t>
            </a:r>
            <a:r>
              <a:rPr lang="ru-RU" b="1" dirty="0" smtClean="0"/>
              <a:t>часов</a:t>
            </a:r>
            <a:endParaRPr lang="en-US" b="1" dirty="0" smtClean="0"/>
          </a:p>
          <a:p>
            <a:pPr lvl="1"/>
            <a:r>
              <a:rPr lang="ru-RU" dirty="0" smtClean="0"/>
              <a:t>Проводится в начале спринта.</a:t>
            </a:r>
          </a:p>
          <a:p>
            <a:pPr lvl="1"/>
            <a:r>
              <a:rPr lang="ru-RU" dirty="0" smtClean="0"/>
              <a:t>Оценка и утверждение содержания спринта.</a:t>
            </a:r>
          </a:p>
          <a:p>
            <a:r>
              <a:rPr lang="en-US" sz="2300" b="1" dirty="0" smtClean="0"/>
              <a:t>Daily Scrum</a:t>
            </a:r>
            <a:r>
              <a:rPr lang="ru-RU" sz="2300" b="1" dirty="0" smtClean="0"/>
              <a:t> </a:t>
            </a:r>
            <a:r>
              <a:rPr lang="ru-RU" sz="2300" b="1" dirty="0"/>
              <a:t>15 минут.</a:t>
            </a:r>
            <a:endParaRPr lang="ru-RU" sz="2300" b="1" dirty="0" smtClean="0"/>
          </a:p>
          <a:p>
            <a:pPr lvl="1"/>
            <a:r>
              <a:rPr lang="ru-RU" dirty="0" smtClean="0"/>
              <a:t>Проводится ежедневно в одно время.</a:t>
            </a:r>
          </a:p>
          <a:p>
            <a:pPr lvl="1"/>
            <a:r>
              <a:rPr lang="ru-RU" dirty="0" smtClean="0"/>
              <a:t>Каждый отвечает на три вопроса: Что уже сделано, что будет сделано, какие есть проблемы.</a:t>
            </a:r>
          </a:p>
          <a:p>
            <a:r>
              <a:rPr lang="ru-RU" sz="2300" b="1" dirty="0" smtClean="0"/>
              <a:t>Предварительное планирование следующей итерации</a:t>
            </a:r>
            <a:endParaRPr lang="en-US" sz="2300" b="1" dirty="0" smtClean="0"/>
          </a:p>
          <a:p>
            <a:r>
              <a:rPr lang="ru-RU" sz="2300" b="1" dirty="0" smtClean="0"/>
              <a:t>Демонстрация (</a:t>
            </a:r>
            <a:r>
              <a:rPr lang="en-US" sz="2300" b="1" dirty="0" smtClean="0"/>
              <a:t>Demo Meeting)</a:t>
            </a:r>
            <a:r>
              <a:rPr lang="ru-RU" sz="2300" b="1" dirty="0" smtClean="0"/>
              <a:t> </a:t>
            </a:r>
            <a:r>
              <a:rPr lang="ru-RU" sz="2300" b="1" dirty="0"/>
              <a:t>4 часа</a:t>
            </a:r>
            <a:endParaRPr lang="ru-RU" sz="2300" b="1" dirty="0" smtClean="0"/>
          </a:p>
          <a:p>
            <a:pPr lvl="1"/>
            <a:r>
              <a:rPr lang="ru-RU" dirty="0" smtClean="0"/>
              <a:t>В конце спринта</a:t>
            </a:r>
          </a:p>
          <a:p>
            <a:pPr lvl="1"/>
            <a:r>
              <a:rPr lang="ru-RU" dirty="0" smtClean="0"/>
              <a:t>Демонстрация изменений пользователям и пр.</a:t>
            </a:r>
          </a:p>
          <a:p>
            <a:r>
              <a:rPr lang="ru-RU" sz="2300" b="1" dirty="0"/>
              <a:t>Ретроспективное </a:t>
            </a:r>
            <a:r>
              <a:rPr lang="ru-RU" sz="2300" b="1" dirty="0" smtClean="0"/>
              <a:t>совещание</a:t>
            </a:r>
            <a:r>
              <a:rPr lang="en-US" sz="2300" b="1" dirty="0" smtClean="0"/>
              <a:t> 1-3 </a:t>
            </a:r>
            <a:r>
              <a:rPr lang="ru-RU" sz="2300" b="1" dirty="0" smtClean="0"/>
              <a:t>часа</a:t>
            </a:r>
          </a:p>
          <a:p>
            <a:pPr lvl="1"/>
            <a:r>
              <a:rPr lang="ru-RU" dirty="0" smtClean="0"/>
              <a:t>Проводится командой после спринта. Два вопроса: Что было сделано хорошо и что надо улучшить.</a:t>
            </a:r>
            <a:endParaRPr lang="ru-RU" dirty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спринта в </a:t>
            </a:r>
            <a:r>
              <a:rPr lang="en-US" dirty="0" smtClean="0"/>
              <a:t>Scrum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Размер команды 5-9 человек.</a:t>
            </a:r>
          </a:p>
          <a:p>
            <a:r>
              <a:rPr lang="ru-RU" dirty="0" smtClean="0"/>
              <a:t>Отсутствие </a:t>
            </a:r>
            <a:r>
              <a:rPr lang="ru-RU" dirty="0"/>
              <a:t>четкой специализации внутри </a:t>
            </a:r>
            <a:r>
              <a:rPr lang="ru-RU" dirty="0" smtClean="0"/>
              <a:t>команды</a:t>
            </a:r>
            <a:r>
              <a:rPr lang="en-US" dirty="0" smtClean="0"/>
              <a:t> (</a:t>
            </a:r>
            <a:r>
              <a:rPr lang="ru-RU" dirty="0" smtClean="0"/>
              <a:t>сегодня ты программист, завтра - </a:t>
            </a:r>
            <a:r>
              <a:rPr lang="ru-RU" dirty="0" err="1" smtClean="0"/>
              <a:t>тестировщик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/>
              <a:t>Отсутствие </a:t>
            </a:r>
            <a:r>
              <a:rPr lang="ru-RU" dirty="0" smtClean="0"/>
              <a:t>технической </a:t>
            </a:r>
            <a:r>
              <a:rPr lang="ru-RU" dirty="0"/>
              <a:t>специализации </a:t>
            </a:r>
            <a:r>
              <a:rPr lang="en-US" dirty="0" smtClean="0"/>
              <a:t>(</a:t>
            </a:r>
            <a:r>
              <a:rPr lang="ru-RU" dirty="0"/>
              <a:t>сегодня </a:t>
            </a:r>
            <a:r>
              <a:rPr lang="ru-RU" dirty="0" smtClean="0"/>
              <a:t>пишешь </a:t>
            </a:r>
            <a:r>
              <a:rPr lang="en-US" dirty="0" smtClean="0"/>
              <a:t>SQL</a:t>
            </a:r>
            <a:r>
              <a:rPr lang="ru-RU" dirty="0" smtClean="0"/>
              <a:t>, завтра - </a:t>
            </a:r>
            <a:r>
              <a:rPr lang="ru-RU" dirty="0" err="1" smtClean="0"/>
              <a:t>флеш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Самоорганизация – каждый сам себе выбирает задачи (нет назначения задач)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в </a:t>
            </a:r>
            <a:r>
              <a:rPr lang="en-US" dirty="0" smtClean="0"/>
              <a:t>Scrum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35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спринта в </a:t>
            </a:r>
            <a:r>
              <a:rPr lang="en-US" dirty="0" smtClean="0"/>
              <a:t>Scrum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95" y="1700808"/>
            <a:ext cx="8324041" cy="392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9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Каждая задача не должна быть длиннее 8-12 человеко-часов</a:t>
            </a:r>
          </a:p>
          <a:p>
            <a:r>
              <a:rPr lang="ru-RU" dirty="0" smtClean="0"/>
              <a:t>Каждый запрос на изменение обладает некотором кол-вом очков, определяющих ее сложность (</a:t>
            </a:r>
            <a:r>
              <a:rPr lang="en-US" b="1" dirty="0" smtClean="0"/>
              <a:t>Story Points</a:t>
            </a:r>
            <a:r>
              <a:rPr lang="ru-RU" dirty="0" smtClean="0"/>
              <a:t>) (имеются разные шкалы очков)</a:t>
            </a:r>
            <a:endParaRPr lang="en-US" dirty="0" smtClean="0"/>
          </a:p>
          <a:p>
            <a:r>
              <a:rPr lang="ru-RU" dirty="0" smtClean="0"/>
              <a:t>Скорость команды = кол-ву </a:t>
            </a:r>
            <a:r>
              <a:rPr lang="en-US" dirty="0" smtClean="0"/>
              <a:t>Story Points </a:t>
            </a:r>
            <a:r>
              <a:rPr lang="ru-RU" dirty="0" smtClean="0"/>
              <a:t>за один спринт. Может использоваться для планирования будущих спринтов.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задач в </a:t>
            </a:r>
            <a:r>
              <a:rPr lang="en-US" dirty="0" smtClean="0"/>
              <a:t>Scrum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22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577</Words>
  <Application>Microsoft Office PowerPoint</Application>
  <PresentationFormat>Экран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Concourse</vt:lpstr>
      <vt:lpstr>Scrum</vt:lpstr>
      <vt:lpstr>Что такое Agile?</vt:lpstr>
      <vt:lpstr>Основные принципы Agile</vt:lpstr>
      <vt:lpstr>Основные принципы Scrum</vt:lpstr>
      <vt:lpstr>Основные понятия Scrum</vt:lpstr>
      <vt:lpstr>Структура спринта в Scrum</vt:lpstr>
      <vt:lpstr>Команда в Scrum</vt:lpstr>
      <vt:lpstr>Структура спринта в Scrum</vt:lpstr>
      <vt:lpstr>Оценка задач в Scrum</vt:lpstr>
      <vt:lpstr>Количество оставшейся работы в спринте</vt:lpstr>
      <vt:lpstr>Свойства User Story в Scrum</vt:lpstr>
      <vt:lpstr>Какие проблемы решаем?</vt:lpstr>
      <vt:lpstr>Какие проблемы решаем?</vt:lpstr>
      <vt:lpstr>Еще несколько полезных практик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</dc:title>
  <dc:creator>Michael Smirnov</dc:creator>
  <cp:lastModifiedBy>Michael Smirnov</cp:lastModifiedBy>
  <cp:revision>28</cp:revision>
  <dcterms:created xsi:type="dcterms:W3CDTF">2011-03-15T14:13:10Z</dcterms:created>
  <dcterms:modified xsi:type="dcterms:W3CDTF">2013-09-06T08:34:22Z</dcterms:modified>
</cp:coreProperties>
</file>